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0385E-D485-4C37-B408-EA2A2E6482ED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DFBFA-A56A-4E3A-8043-673404A9F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2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6EA7-CA0E-4001-9FF0-D0F6CF01E9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1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9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6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3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4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5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45DB-8874-4882-BBBB-4E6795A91B2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7DE0-30E1-4630-85AE-E38DA6FA5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7733" y="59267"/>
            <a:ext cx="8997579" cy="6722533"/>
            <a:chOff x="67733" y="59267"/>
            <a:chExt cx="8997579" cy="6722533"/>
          </a:xfrm>
        </p:grpSpPr>
        <p:sp>
          <p:nvSpPr>
            <p:cNvPr id="67" name="Rectangle 66"/>
            <p:cNvSpPr/>
            <p:nvPr/>
          </p:nvSpPr>
          <p:spPr>
            <a:xfrm>
              <a:off x="67733" y="59267"/>
              <a:ext cx="8997579" cy="67225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alpha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77282" y="147403"/>
              <a:ext cx="8104574" cy="505155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Guidelines for 2018 onion </a:t>
              </a:r>
              <a:r>
                <a:rPr kumimoji="0" lang="en-US" altLang="en-US" sz="2800" b="1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thrips</a:t>
              </a: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management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981862" y="1594999"/>
              <a:ext cx="1024055" cy="380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Movento</a:t>
              </a: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848890" y="2675518"/>
              <a:ext cx="1024055" cy="380332"/>
            </a:xfrm>
            <a:prstGeom prst="rect">
              <a:avLst/>
            </a:prstGeom>
            <a:solidFill>
              <a:srgbClr val="FFFF57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Agri-Mek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7728" y="4035754"/>
              <a:ext cx="1169992" cy="380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Exirel</a:t>
              </a: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6782" y="4071431"/>
              <a:ext cx="1024055" cy="380332"/>
            </a:xfrm>
            <a:prstGeom prst="rect">
              <a:avLst/>
            </a:prstGeom>
            <a:solidFill>
              <a:srgbClr val="FF5353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Radiant 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346732" y="5431671"/>
              <a:ext cx="1024055" cy="380332"/>
            </a:xfrm>
            <a:prstGeom prst="rect">
              <a:avLst/>
            </a:prstGeom>
            <a:solidFill>
              <a:srgbClr val="FF5353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Radiant</a:t>
              </a:r>
              <a:r>
                <a:rPr kumimoji="0" lang="en-US" altLang="en-US" sz="14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674421" y="5444421"/>
              <a:ext cx="1691854" cy="380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Lannate</a:t>
              </a:r>
              <a:r>
                <a:rPr kumimoji="0" lang="en-US" altLang="en-US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+Warrior</a:t>
              </a:r>
              <a:r>
                <a:rPr kumimoji="0" lang="en-US" altLang="en-US" sz="1600" b="0" i="1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649792" y="5431671"/>
              <a:ext cx="1139720" cy="380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Exirel</a:t>
              </a:r>
              <a:r>
                <a:rPr kumimoji="0" lang="en-US" altLang="en-US" b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7203688" y="5444421"/>
              <a:ext cx="1620959" cy="380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Lannate</a:t>
              </a:r>
              <a:r>
                <a:rPr kumimoji="0" lang="en-US" altLang="en-US" sz="14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+Warrior</a:t>
              </a:r>
              <a:r>
                <a:rPr kumimoji="0" lang="en-US" altLang="en-US" sz="1400" b="0" i="1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981862" y="898287"/>
              <a:ext cx="1024055" cy="380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err="1">
                  <a:ln>
                    <a:noFill/>
                  </a:ln>
                  <a:effectLst/>
                  <a:latin typeface="Calibri" panose="020F0502020204030204" pitchFamily="34" charset="0"/>
                </a:rPr>
                <a:t>Movento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45087" y="2763469"/>
              <a:ext cx="1203556" cy="380332"/>
            </a:xfrm>
            <a:prstGeom prst="rect">
              <a:avLst/>
            </a:prstGeom>
            <a:solidFill>
              <a:srgbClr val="00FF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Minecto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Pro</a:t>
              </a:r>
              <a:r>
                <a:rPr kumimoji="0" lang="en-US" altLang="en-US" sz="16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45086" y="4088034"/>
              <a:ext cx="1048766" cy="380332"/>
            </a:xfrm>
            <a:prstGeom prst="rect">
              <a:avLst/>
            </a:prstGeom>
            <a:solidFill>
              <a:srgbClr val="FF5353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Radiant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745086" y="3444838"/>
              <a:ext cx="1048766" cy="380332"/>
            </a:xfrm>
            <a:prstGeom prst="rect">
              <a:avLst/>
            </a:prstGeom>
            <a:solidFill>
              <a:srgbClr val="FF5353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Radiant 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89702" y="5444421"/>
              <a:ext cx="1651827" cy="380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Lannate</a:t>
              </a:r>
              <a:r>
                <a:rPr kumimoji="0" lang="en-US" altLang="en-US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+Warrior</a:t>
              </a:r>
              <a:r>
                <a:rPr kumimoji="0" lang="en-US" altLang="en-US" sz="1600" b="0" i="1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89702" y="4747708"/>
              <a:ext cx="1651827" cy="380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Lannate</a:t>
              </a:r>
              <a:r>
                <a:rPr kumimoji="0" lang="en-US" altLang="en-US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+Warrior</a:t>
              </a:r>
              <a:r>
                <a:rPr kumimoji="0" lang="en-US" altLang="en-US" sz="1600" b="0" i="1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cxnSp>
          <p:nvCxnSpPr>
            <p:cNvPr id="96276" name="AutoShape 20"/>
            <p:cNvCxnSpPr>
              <a:cxnSpLocks noChangeShapeType="1"/>
            </p:cNvCxnSpPr>
            <p:nvPr/>
          </p:nvCxnSpPr>
          <p:spPr bwMode="auto">
            <a:xfrm flipH="1">
              <a:off x="1965389" y="1830389"/>
              <a:ext cx="892034" cy="196232"/>
            </a:xfrm>
            <a:prstGeom prst="straightConnector1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77" name="AutoShape 21"/>
            <p:cNvCxnSpPr>
              <a:cxnSpLocks noChangeShapeType="1"/>
            </p:cNvCxnSpPr>
            <p:nvPr/>
          </p:nvCxnSpPr>
          <p:spPr bwMode="auto">
            <a:xfrm>
              <a:off x="4090666" y="1866069"/>
              <a:ext cx="669026" cy="124874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4385035" y="1648515"/>
              <a:ext cx="1871038" cy="477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OPTION 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848890" y="1975331"/>
              <a:ext cx="1024055" cy="380332"/>
            </a:xfrm>
            <a:prstGeom prst="rect">
              <a:avLst/>
            </a:prstGeom>
            <a:solidFill>
              <a:srgbClr val="FFFF57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Agri-Mek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96280" name="AutoShape 24"/>
            <p:cNvCxnSpPr>
              <a:cxnSpLocks noChangeShapeType="1"/>
            </p:cNvCxnSpPr>
            <p:nvPr/>
          </p:nvCxnSpPr>
          <p:spPr bwMode="auto">
            <a:xfrm flipH="1">
              <a:off x="3827515" y="3014467"/>
              <a:ext cx="883114" cy="258668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81" name="AutoShape 25"/>
            <p:cNvCxnSpPr>
              <a:cxnSpLocks noChangeShapeType="1"/>
            </p:cNvCxnSpPr>
            <p:nvPr/>
          </p:nvCxnSpPr>
          <p:spPr bwMode="auto">
            <a:xfrm>
              <a:off x="6001851" y="3050145"/>
              <a:ext cx="722548" cy="294347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82" name="AutoShape 26"/>
            <p:cNvCxnSpPr>
              <a:cxnSpLocks noChangeShapeType="1"/>
            </p:cNvCxnSpPr>
            <p:nvPr/>
          </p:nvCxnSpPr>
          <p:spPr bwMode="auto">
            <a:xfrm>
              <a:off x="3499693" y="1323219"/>
              <a:ext cx="1" cy="21942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355277" y="1727515"/>
              <a:ext cx="1871038" cy="426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OPTION 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6284" name="AutoShape 28"/>
            <p:cNvCxnSpPr>
              <a:cxnSpLocks noChangeShapeType="1"/>
            </p:cNvCxnSpPr>
            <p:nvPr/>
          </p:nvCxnSpPr>
          <p:spPr bwMode="auto">
            <a:xfrm>
              <a:off x="5366275" y="2395803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85" name="AutoShape 29"/>
            <p:cNvCxnSpPr>
              <a:cxnSpLocks noChangeShapeType="1"/>
            </p:cNvCxnSpPr>
            <p:nvPr/>
          </p:nvCxnSpPr>
          <p:spPr bwMode="auto">
            <a:xfrm>
              <a:off x="1220546" y="2487019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6427801" y="2891417"/>
              <a:ext cx="1558826" cy="509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Above 2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thrips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leaf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786630" y="2879809"/>
              <a:ext cx="1118378" cy="575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1-2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thrips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leaf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6288" name="AutoShape 32"/>
            <p:cNvCxnSpPr>
              <a:cxnSpLocks noChangeShapeType="1"/>
            </p:cNvCxnSpPr>
            <p:nvPr/>
          </p:nvCxnSpPr>
          <p:spPr bwMode="auto">
            <a:xfrm>
              <a:off x="7514956" y="4487441"/>
              <a:ext cx="258690" cy="219422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067728" y="3391315"/>
              <a:ext cx="1134309" cy="380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Exirel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436515" y="3896454"/>
              <a:ext cx="963391" cy="97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Above 1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thrips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leaf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5640876" y="4778314"/>
              <a:ext cx="1144177" cy="380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Exirel</a:t>
              </a:r>
              <a:r>
                <a:rPr kumimoji="0" lang="en-US" altLang="en-US" b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cxnSp>
          <p:nvCxnSpPr>
            <p:cNvPr id="96292" name="AutoShape 36"/>
            <p:cNvCxnSpPr>
              <a:cxnSpLocks noChangeShapeType="1"/>
            </p:cNvCxnSpPr>
            <p:nvPr/>
          </p:nvCxnSpPr>
          <p:spPr bwMode="auto">
            <a:xfrm flipH="1">
              <a:off x="6157951" y="4478522"/>
              <a:ext cx="231929" cy="219422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93" name="AutoShape 37"/>
            <p:cNvCxnSpPr>
              <a:cxnSpLocks noChangeShapeType="1"/>
            </p:cNvCxnSpPr>
            <p:nvPr/>
          </p:nvCxnSpPr>
          <p:spPr bwMode="auto">
            <a:xfrm>
              <a:off x="4192804" y="4492304"/>
              <a:ext cx="258690" cy="219422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94" name="AutoShape 38"/>
            <p:cNvCxnSpPr>
              <a:cxnSpLocks noChangeShapeType="1"/>
            </p:cNvCxnSpPr>
            <p:nvPr/>
          </p:nvCxnSpPr>
          <p:spPr bwMode="auto">
            <a:xfrm flipH="1">
              <a:off x="2835799" y="4483384"/>
              <a:ext cx="231929" cy="219422"/>
            </a:xfrm>
            <a:prstGeom prst="straightConnector1">
              <a:avLst/>
            </a:prstGeom>
            <a:noFill/>
            <a:ln w="476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30" name="Text Box 39"/>
            <p:cNvSpPr txBox="1">
              <a:spLocks noChangeArrowheads="1"/>
            </p:cNvSpPr>
            <p:nvPr/>
          </p:nvSpPr>
          <p:spPr bwMode="auto">
            <a:xfrm>
              <a:off x="7655763" y="3959929"/>
              <a:ext cx="793911" cy="532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thrips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leaf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2207459" y="3510790"/>
              <a:ext cx="766707" cy="759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Above 1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thrips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leaf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256" name="Rectangle 41"/>
            <p:cNvSpPr>
              <a:spLocks noChangeArrowheads="1"/>
            </p:cNvSpPr>
            <p:nvPr/>
          </p:nvSpPr>
          <p:spPr bwMode="auto">
            <a:xfrm>
              <a:off x="2342273" y="4778314"/>
              <a:ext cx="1024055" cy="380332"/>
            </a:xfrm>
            <a:prstGeom prst="rect">
              <a:avLst/>
            </a:prstGeom>
            <a:solidFill>
              <a:srgbClr val="FF5353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Radiant</a:t>
              </a:r>
              <a:r>
                <a:rPr kumimoji="0" lang="en-US" altLang="en-US" b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cxnSp>
          <p:nvCxnSpPr>
            <p:cNvPr id="96298" name="AutoShape 42"/>
            <p:cNvCxnSpPr>
              <a:cxnSpLocks noChangeShapeType="1"/>
            </p:cNvCxnSpPr>
            <p:nvPr/>
          </p:nvCxnSpPr>
          <p:spPr bwMode="auto">
            <a:xfrm>
              <a:off x="1213856" y="3207571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299" name="AutoShape 43"/>
            <p:cNvCxnSpPr>
              <a:cxnSpLocks noChangeShapeType="1"/>
            </p:cNvCxnSpPr>
            <p:nvPr/>
          </p:nvCxnSpPr>
          <p:spPr bwMode="auto">
            <a:xfrm>
              <a:off x="1213857" y="3852009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0" name="AutoShape 44"/>
            <p:cNvCxnSpPr>
              <a:cxnSpLocks noChangeShapeType="1"/>
            </p:cNvCxnSpPr>
            <p:nvPr/>
          </p:nvCxnSpPr>
          <p:spPr bwMode="auto">
            <a:xfrm>
              <a:off x="1213855" y="4514294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1" name="AutoShape 45"/>
            <p:cNvCxnSpPr>
              <a:cxnSpLocks noChangeShapeType="1"/>
            </p:cNvCxnSpPr>
            <p:nvPr/>
          </p:nvCxnSpPr>
          <p:spPr bwMode="auto">
            <a:xfrm>
              <a:off x="1220546" y="5158646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2" name="AutoShape 46"/>
            <p:cNvCxnSpPr>
              <a:cxnSpLocks noChangeShapeType="1"/>
            </p:cNvCxnSpPr>
            <p:nvPr/>
          </p:nvCxnSpPr>
          <p:spPr bwMode="auto">
            <a:xfrm>
              <a:off x="3642420" y="3807412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3" name="AutoShape 47"/>
            <p:cNvCxnSpPr>
              <a:cxnSpLocks noChangeShapeType="1"/>
            </p:cNvCxnSpPr>
            <p:nvPr/>
          </p:nvCxnSpPr>
          <p:spPr bwMode="auto">
            <a:xfrm>
              <a:off x="6969707" y="3834170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4" name="AutoShape 48"/>
            <p:cNvCxnSpPr>
              <a:cxnSpLocks noChangeShapeType="1"/>
            </p:cNvCxnSpPr>
            <p:nvPr/>
          </p:nvCxnSpPr>
          <p:spPr bwMode="auto">
            <a:xfrm>
              <a:off x="2841818" y="5185404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5" name="AutoShape 49"/>
            <p:cNvCxnSpPr>
              <a:cxnSpLocks noChangeShapeType="1"/>
            </p:cNvCxnSpPr>
            <p:nvPr/>
          </p:nvCxnSpPr>
          <p:spPr bwMode="auto">
            <a:xfrm>
              <a:off x="6260540" y="5194416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6" name="AutoShape 50"/>
            <p:cNvCxnSpPr>
              <a:cxnSpLocks noChangeShapeType="1"/>
            </p:cNvCxnSpPr>
            <p:nvPr/>
          </p:nvCxnSpPr>
          <p:spPr bwMode="auto">
            <a:xfrm>
              <a:off x="4451494" y="5207158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07" name="AutoShape 51"/>
            <p:cNvCxnSpPr>
              <a:cxnSpLocks noChangeShapeType="1"/>
            </p:cNvCxnSpPr>
            <p:nvPr/>
          </p:nvCxnSpPr>
          <p:spPr bwMode="auto">
            <a:xfrm>
              <a:off x="7888502" y="5207158"/>
              <a:ext cx="1" cy="219422"/>
            </a:xfrm>
            <a:prstGeom prst="straightConnector1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96257" name="Rectangle 52"/>
            <p:cNvSpPr>
              <a:spLocks noChangeArrowheads="1"/>
            </p:cNvSpPr>
            <p:nvPr/>
          </p:nvSpPr>
          <p:spPr bwMode="auto">
            <a:xfrm>
              <a:off x="7203688" y="4778314"/>
              <a:ext cx="1620959" cy="380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Lannate</a:t>
              </a:r>
              <a:r>
                <a:rPr kumimoji="0" lang="en-US" altLang="en-US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+Warrior</a:t>
              </a:r>
              <a:r>
                <a:rPr kumimoji="0" lang="en-US" altLang="en-US" sz="1600" b="0" i="1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96258" name="Text Box 53"/>
            <p:cNvSpPr txBox="1">
              <a:spLocks noChangeArrowheads="1"/>
            </p:cNvSpPr>
            <p:nvPr/>
          </p:nvSpPr>
          <p:spPr bwMode="auto">
            <a:xfrm>
              <a:off x="6284487" y="2252385"/>
              <a:ext cx="2111598" cy="410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Agri-mek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can be tank mixed with Warrior</a:t>
              </a:r>
              <a:r>
                <a:rPr kumimoji="0" lang="en-US" altLang="en-US" sz="12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if needed  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261" name="Text Box 56"/>
            <p:cNvSpPr txBox="1">
              <a:spLocks noChangeArrowheads="1"/>
            </p:cNvSpPr>
            <p:nvPr/>
          </p:nvSpPr>
          <p:spPr bwMode="auto">
            <a:xfrm>
              <a:off x="4325505" y="3896454"/>
              <a:ext cx="720992" cy="518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thrips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leaf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262" name="Rectangle 57"/>
            <p:cNvSpPr>
              <a:spLocks noChangeArrowheads="1"/>
            </p:cNvSpPr>
            <p:nvPr/>
          </p:nvSpPr>
          <p:spPr bwMode="auto">
            <a:xfrm>
              <a:off x="3675201" y="4778314"/>
              <a:ext cx="1704437" cy="380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Lannate</a:t>
              </a:r>
              <a:r>
                <a:rPr kumimoji="0" lang="en-US" altLang="en-US" sz="16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+Warrior</a:t>
              </a:r>
              <a:r>
                <a:rPr kumimoji="0" lang="en-US" altLang="en-US" sz="1600" b="0" i="1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96263" name="Rectangle 58"/>
            <p:cNvSpPr>
              <a:spLocks noChangeArrowheads="1"/>
            </p:cNvSpPr>
            <p:nvPr/>
          </p:nvSpPr>
          <p:spPr bwMode="auto">
            <a:xfrm>
              <a:off x="745086" y="2066757"/>
              <a:ext cx="1196443" cy="380332"/>
            </a:xfrm>
            <a:prstGeom prst="rect">
              <a:avLst/>
            </a:prstGeom>
            <a:solidFill>
              <a:srgbClr val="00FF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Minecto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Pro</a:t>
              </a:r>
              <a:r>
                <a:rPr kumimoji="0" lang="en-US" altLang="en-US" sz="16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6264" name="AutoShape 59"/>
            <p:cNvSpPr>
              <a:spLocks/>
            </p:cNvSpPr>
            <p:nvPr/>
          </p:nvSpPr>
          <p:spPr bwMode="auto">
            <a:xfrm>
              <a:off x="5952789" y="1990943"/>
              <a:ext cx="205162" cy="987851"/>
            </a:xfrm>
            <a:prstGeom prst="rightBrace">
              <a:avLst>
                <a:gd name="adj1" fmla="val 40128"/>
                <a:gd name="adj2" fmla="val 4909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6316" name="AutoShape 60"/>
            <p:cNvCxnSpPr>
              <a:cxnSpLocks noChangeShapeType="1"/>
            </p:cNvCxnSpPr>
            <p:nvPr/>
          </p:nvCxnSpPr>
          <p:spPr bwMode="auto">
            <a:xfrm flipH="1">
              <a:off x="2028487" y="2356653"/>
              <a:ext cx="2713366" cy="507133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96265" name="Rectangle 61"/>
            <p:cNvSpPr>
              <a:spLocks noChangeArrowheads="1"/>
            </p:cNvSpPr>
            <p:nvPr/>
          </p:nvSpPr>
          <p:spPr bwMode="auto">
            <a:xfrm>
              <a:off x="6452323" y="3418074"/>
              <a:ext cx="1024055" cy="380332"/>
            </a:xfrm>
            <a:prstGeom prst="rect">
              <a:avLst/>
            </a:prstGeom>
            <a:solidFill>
              <a:srgbClr val="FF5353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Radiant</a:t>
              </a: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</a:p>
          </p:txBody>
        </p:sp>
        <p:cxnSp>
          <p:nvCxnSpPr>
            <p:cNvPr id="96318" name="AutoShape 62"/>
            <p:cNvCxnSpPr>
              <a:cxnSpLocks noChangeShapeType="1"/>
            </p:cNvCxnSpPr>
            <p:nvPr/>
          </p:nvCxnSpPr>
          <p:spPr bwMode="auto">
            <a:xfrm>
              <a:off x="1885112" y="3130428"/>
              <a:ext cx="24977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19" name="AutoShape 63"/>
            <p:cNvCxnSpPr>
              <a:cxnSpLocks noChangeShapeType="1"/>
            </p:cNvCxnSpPr>
            <p:nvPr/>
          </p:nvCxnSpPr>
          <p:spPr bwMode="auto">
            <a:xfrm>
              <a:off x="2134882" y="3121509"/>
              <a:ext cx="0" cy="164120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96320" name="AutoShape 64"/>
            <p:cNvCxnSpPr>
              <a:cxnSpLocks noChangeShapeType="1"/>
            </p:cNvCxnSpPr>
            <p:nvPr/>
          </p:nvCxnSpPr>
          <p:spPr bwMode="auto">
            <a:xfrm flipV="1">
              <a:off x="2101431" y="4762716"/>
              <a:ext cx="20119" cy="3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727AB883-B77B-4D80-9F5C-2F2DF20EF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0362" y="992777"/>
              <a:ext cx="4856884" cy="608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182880" marR="0" lvl="0" indent="-18288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altLang="en-US" sz="1300" dirty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ssumes </a:t>
              </a:r>
              <a:r>
                <a:rPr kumimoji="0" lang="en-US" altLang="en-US" sz="13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6-8 </a:t>
              </a:r>
              <a:r>
                <a:rPr kumimoji="0" lang="en-US" altLang="en-US" sz="13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insecticide applications </a:t>
              </a: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within a growing season </a:t>
              </a:r>
            </a:p>
            <a:p>
              <a:pPr marL="182880" marR="0" lvl="0" indent="-18288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en-US" sz="1300" b="0" i="0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Use</a:t>
              </a:r>
              <a:r>
                <a:rPr kumimoji="0" lang="en-US" altLang="en-US" sz="13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action threshold of 1 thrips per leaf</a:t>
              </a: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64" name="Picture 63" descr="https://brand.cals.cornell.edu/wp-content/uploads/2017/05/Wordmark-Primary-2.pn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558804" y="6156949"/>
              <a:ext cx="2401342" cy="561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 Box 55">
              <a:extLst>
                <a:ext uri="{FF2B5EF4-FFF2-40B4-BE49-F238E27FC236}">
                  <a16:creationId xmlns:a16="http://schemas.microsoft.com/office/drawing/2014/main" id="{727E6337-4303-4CCB-8925-E01BEFD83BA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1403" y="6186309"/>
              <a:ext cx="5324972" cy="475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kumimoji="0" lang="en-US" altLang="en-US" sz="1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Agri-mek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kumimoji="0" lang="en-US" altLang="en-US" sz="1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Exirel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should not be used in sequence with </a:t>
              </a:r>
              <a:r>
                <a:rPr kumimoji="0" lang="en-US" altLang="en-US" sz="1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Minecto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Pro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2. Warrior II w/ Zeon technology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													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69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A. Nault</dc:creator>
  <cp:lastModifiedBy>Riley Suzanne Harding</cp:lastModifiedBy>
  <cp:revision>2</cp:revision>
  <dcterms:created xsi:type="dcterms:W3CDTF">2018-03-04T18:55:36Z</dcterms:created>
  <dcterms:modified xsi:type="dcterms:W3CDTF">2018-03-30T12:13:45Z</dcterms:modified>
</cp:coreProperties>
</file>